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25"/>
  </p:notesMasterIdLst>
  <p:sldIdLst>
    <p:sldId id="261" r:id="rId3"/>
    <p:sldId id="15001170" r:id="rId4"/>
    <p:sldId id="15001174" r:id="rId5"/>
    <p:sldId id="15001171" r:id="rId6"/>
    <p:sldId id="15001172" r:id="rId7"/>
    <p:sldId id="301" r:id="rId8"/>
    <p:sldId id="330" r:id="rId9"/>
    <p:sldId id="308" r:id="rId10"/>
    <p:sldId id="15001155" r:id="rId11"/>
    <p:sldId id="314" r:id="rId12"/>
    <p:sldId id="15001168" r:id="rId13"/>
    <p:sldId id="15001173" r:id="rId14"/>
    <p:sldId id="323" r:id="rId15"/>
    <p:sldId id="329" r:id="rId16"/>
    <p:sldId id="324" r:id="rId17"/>
    <p:sldId id="305" r:id="rId18"/>
    <p:sldId id="325" r:id="rId19"/>
    <p:sldId id="15001175" r:id="rId20"/>
    <p:sldId id="15001176" r:id="rId21"/>
    <p:sldId id="15001177" r:id="rId22"/>
    <p:sldId id="15001178" r:id="rId23"/>
    <p:sldId id="15001179" r:id="rId24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0482" autoAdjust="0"/>
  </p:normalViewPr>
  <p:slideViewPr>
    <p:cSldViewPr snapToGrid="0">
      <p:cViewPr varScale="1">
        <p:scale>
          <a:sx n="99" d="100"/>
          <a:sy n="99" d="100"/>
        </p:scale>
        <p:origin x="93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mynbaeva_zhk\Desktop\&#1094;&#1077;&#1085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2001</c:v>
          </c:tx>
          <c:spPr>
            <a:solidFill>
              <a:schemeClr val="accent2">
                <a:tint val="3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Lit>
              <c:formatCode>General</c:formatCode>
              <c:ptCount val="1"/>
              <c:pt idx="0">
                <c:v>23637</c:v>
              </c:pt>
            </c:numLit>
          </c:val>
          <c:extLst>
            <c:ext xmlns:c16="http://schemas.microsoft.com/office/drawing/2014/chart" uri="{C3380CC4-5D6E-409C-BE32-E72D297353CC}">
              <c16:uniqueId val="{00000000-24A1-4DEE-ACDF-CC2D0DCA3D1D}"/>
            </c:ext>
          </c:extLst>
        </c:ser>
        <c:ser>
          <c:idx val="1"/>
          <c:order val="1"/>
          <c:tx>
            <c:v>2002</c:v>
          </c:tx>
          <c:spPr>
            <a:solidFill>
              <a:schemeClr val="accent2">
                <a:tint val="4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36757</c:v>
              </c:pt>
            </c:numLit>
          </c:val>
          <c:extLst>
            <c:ext xmlns:c16="http://schemas.microsoft.com/office/drawing/2014/chart" uri="{C3380CC4-5D6E-409C-BE32-E72D297353CC}">
              <c16:uniqueId val="{00000001-24A1-4DEE-ACDF-CC2D0DCA3D1D}"/>
            </c:ext>
          </c:extLst>
        </c:ser>
        <c:ser>
          <c:idx val="2"/>
          <c:order val="2"/>
          <c:tx>
            <c:v>2003</c:v>
          </c:tx>
          <c:spPr>
            <a:solidFill>
              <a:schemeClr val="accent2">
                <a:tint val="4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49675</c:v>
              </c:pt>
            </c:numLit>
          </c:val>
          <c:extLst>
            <c:ext xmlns:c16="http://schemas.microsoft.com/office/drawing/2014/chart" uri="{C3380CC4-5D6E-409C-BE32-E72D297353CC}">
              <c16:uniqueId val="{00000002-24A1-4DEE-ACDF-CC2D0DCA3D1D}"/>
            </c:ext>
          </c:extLst>
        </c:ser>
        <c:ser>
          <c:idx val="3"/>
          <c:order val="3"/>
          <c:tx>
            <c:v>2004</c:v>
          </c:tx>
          <c:spPr>
            <a:solidFill>
              <a:schemeClr val="accent2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70069</c:v>
              </c:pt>
            </c:numLit>
          </c:val>
          <c:extLst>
            <c:ext xmlns:c16="http://schemas.microsoft.com/office/drawing/2014/chart" uri="{C3380CC4-5D6E-409C-BE32-E72D297353CC}">
              <c16:uniqueId val="{00000003-24A1-4DEE-ACDF-CC2D0DCA3D1D}"/>
            </c:ext>
          </c:extLst>
        </c:ser>
        <c:ser>
          <c:idx val="4"/>
          <c:order val="4"/>
          <c:tx>
            <c:v>2005</c:v>
          </c:tx>
          <c:spPr>
            <a:solidFill>
              <a:schemeClr val="accent2">
                <a:tint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92622</c:v>
              </c:pt>
            </c:numLit>
          </c:val>
          <c:extLst>
            <c:ext xmlns:c16="http://schemas.microsoft.com/office/drawing/2014/chart" uri="{C3380CC4-5D6E-409C-BE32-E72D297353CC}">
              <c16:uniqueId val="{00000004-24A1-4DEE-ACDF-CC2D0DCA3D1D}"/>
            </c:ext>
          </c:extLst>
        </c:ser>
        <c:ser>
          <c:idx val="5"/>
          <c:order val="5"/>
          <c:tx>
            <c:v>2006</c:v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123897</c:v>
              </c:pt>
            </c:numLit>
          </c:val>
          <c:extLst>
            <c:ext xmlns:c16="http://schemas.microsoft.com/office/drawing/2014/chart" uri="{C3380CC4-5D6E-409C-BE32-E72D297353CC}">
              <c16:uniqueId val="{00000005-24A1-4DEE-ACDF-CC2D0DCA3D1D}"/>
            </c:ext>
          </c:extLst>
        </c:ser>
        <c:ser>
          <c:idx val="6"/>
          <c:order val="6"/>
          <c:tx>
            <c:v>2007</c:v>
          </c:tx>
          <c:spPr>
            <a:solidFill>
              <a:schemeClr val="accent2">
                <a:tint val="71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161346</c:v>
              </c:pt>
            </c:numLit>
          </c:val>
          <c:extLst>
            <c:ext xmlns:c16="http://schemas.microsoft.com/office/drawing/2014/chart" uri="{C3380CC4-5D6E-409C-BE32-E72D297353CC}">
              <c16:uniqueId val="{00000006-24A1-4DEE-ACDF-CC2D0DCA3D1D}"/>
            </c:ext>
          </c:extLst>
        </c:ser>
        <c:ser>
          <c:idx val="7"/>
          <c:order val="7"/>
          <c:tx>
            <c:v>2008</c:v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147469</c:v>
              </c:pt>
            </c:numLit>
          </c:val>
          <c:extLst>
            <c:ext xmlns:c16="http://schemas.microsoft.com/office/drawing/2014/chart" uri="{C3380CC4-5D6E-409C-BE32-E72D297353CC}">
              <c16:uniqueId val="{00000007-24A1-4DEE-ACDF-CC2D0DCA3D1D}"/>
            </c:ext>
          </c:extLst>
        </c:ser>
        <c:ser>
          <c:idx val="8"/>
          <c:order val="8"/>
          <c:tx>
            <c:v>2009</c:v>
          </c:tx>
          <c:spPr>
            <a:solidFill>
              <a:schemeClr val="accent2">
                <a:tint val="8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137279</c:v>
              </c:pt>
            </c:numLit>
          </c:val>
          <c:extLst>
            <c:ext xmlns:c16="http://schemas.microsoft.com/office/drawing/2014/chart" uri="{C3380CC4-5D6E-409C-BE32-E72D297353CC}">
              <c16:uniqueId val="{00000008-24A1-4DEE-ACDF-CC2D0DCA3D1D}"/>
            </c:ext>
          </c:extLst>
        </c:ser>
        <c:ser>
          <c:idx val="9"/>
          <c:order val="9"/>
          <c:tx>
            <c:v>2010</c:v>
          </c:tx>
          <c:spPr>
            <a:solidFill>
              <a:schemeClr val="accent2">
                <a:tint val="8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143903</c:v>
              </c:pt>
            </c:numLit>
          </c:val>
          <c:extLst>
            <c:ext xmlns:c16="http://schemas.microsoft.com/office/drawing/2014/chart" uri="{C3380CC4-5D6E-409C-BE32-E72D297353CC}">
              <c16:uniqueId val="{00000009-24A1-4DEE-ACDF-CC2D0DCA3D1D}"/>
            </c:ext>
          </c:extLst>
        </c:ser>
        <c:ser>
          <c:idx val="10"/>
          <c:order val="10"/>
          <c:tx>
            <c:v>2011</c:v>
          </c:tx>
          <c:spPr>
            <a:solidFill>
              <a:schemeClr val="accent2">
                <a:tint val="9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154123</c:v>
              </c:pt>
            </c:numLit>
          </c:val>
          <c:extLst>
            <c:ext xmlns:c16="http://schemas.microsoft.com/office/drawing/2014/chart" uri="{C3380CC4-5D6E-409C-BE32-E72D297353CC}">
              <c16:uniqueId val="{0000000A-24A1-4DEE-ACDF-CC2D0DCA3D1D}"/>
            </c:ext>
          </c:extLst>
        </c:ser>
        <c:ser>
          <c:idx val="11"/>
          <c:order val="11"/>
          <c:tx>
            <c:v>2012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172770</c:v>
              </c:pt>
            </c:numLit>
          </c:val>
          <c:extLst>
            <c:ext xmlns:c16="http://schemas.microsoft.com/office/drawing/2014/chart" uri="{C3380CC4-5D6E-409C-BE32-E72D297353CC}">
              <c16:uniqueId val="{0000000B-24A1-4DEE-ACDF-CC2D0DCA3D1D}"/>
            </c:ext>
          </c:extLst>
        </c:ser>
        <c:ser>
          <c:idx val="12"/>
          <c:order val="12"/>
          <c:tx>
            <c:v>2013</c:v>
          </c:tx>
          <c:spPr>
            <a:solidFill>
              <a:schemeClr val="accent2">
                <a:shade val="9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189124</c:v>
              </c:pt>
            </c:numLit>
          </c:val>
          <c:extLst>
            <c:ext xmlns:c16="http://schemas.microsoft.com/office/drawing/2014/chart" uri="{C3380CC4-5D6E-409C-BE32-E72D297353CC}">
              <c16:uniqueId val="{0000000C-24A1-4DEE-ACDF-CC2D0DCA3D1D}"/>
            </c:ext>
          </c:extLst>
        </c:ser>
        <c:ser>
          <c:idx val="13"/>
          <c:order val="13"/>
          <c:tx>
            <c:v>2014</c:v>
          </c:tx>
          <c:spPr>
            <a:solidFill>
              <a:schemeClr val="accent2">
                <a:shade val="8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215531</c:v>
              </c:pt>
            </c:numLit>
          </c:val>
          <c:extLst>
            <c:ext xmlns:c16="http://schemas.microsoft.com/office/drawing/2014/chart" uri="{C3380CC4-5D6E-409C-BE32-E72D297353CC}">
              <c16:uniqueId val="{0000000D-24A1-4DEE-ACDF-CC2D0DCA3D1D}"/>
            </c:ext>
          </c:extLst>
        </c:ser>
        <c:ser>
          <c:idx val="14"/>
          <c:order val="14"/>
          <c:tx>
            <c:v>2015</c:v>
          </c:tx>
          <c:spPr>
            <a:solidFill>
              <a:schemeClr val="accent2">
                <a:shade val="8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257531</c:v>
              </c:pt>
            </c:numLit>
          </c:val>
          <c:extLst>
            <c:ext xmlns:c16="http://schemas.microsoft.com/office/drawing/2014/chart" uri="{C3380CC4-5D6E-409C-BE32-E72D297353CC}">
              <c16:uniqueId val="{0000000E-24A1-4DEE-ACDF-CC2D0DCA3D1D}"/>
            </c:ext>
          </c:extLst>
        </c:ser>
        <c:ser>
          <c:idx val="15"/>
          <c:order val="15"/>
          <c:tx>
            <c:v>2016</c:v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247364</c:v>
              </c:pt>
            </c:numLit>
          </c:val>
          <c:extLst>
            <c:ext xmlns:c16="http://schemas.microsoft.com/office/drawing/2014/chart" uri="{C3380CC4-5D6E-409C-BE32-E72D297353CC}">
              <c16:uniqueId val="{0000000F-24A1-4DEE-ACDF-CC2D0DCA3D1D}"/>
            </c:ext>
          </c:extLst>
        </c:ser>
        <c:ser>
          <c:idx val="16"/>
          <c:order val="16"/>
          <c:tx>
            <c:v>2015</c:v>
          </c:tx>
          <c:spPr>
            <a:solidFill>
              <a:schemeClr val="accent2">
                <a:shade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257644</c:v>
              </c:pt>
            </c:numLit>
          </c:val>
          <c:extLst>
            <c:ext xmlns:c16="http://schemas.microsoft.com/office/drawing/2014/chart" uri="{C3380CC4-5D6E-409C-BE32-E72D297353CC}">
              <c16:uniqueId val="{00000010-24A1-4DEE-ACDF-CC2D0DCA3D1D}"/>
            </c:ext>
          </c:extLst>
        </c:ser>
        <c:ser>
          <c:idx val="17"/>
          <c:order val="17"/>
          <c:tx>
            <c:v>2016</c:v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266863</c:v>
              </c:pt>
            </c:numLit>
          </c:val>
          <c:extLst>
            <c:ext xmlns:c16="http://schemas.microsoft.com/office/drawing/2014/chart" uri="{C3380CC4-5D6E-409C-BE32-E72D297353CC}">
              <c16:uniqueId val="{00000011-24A1-4DEE-ACDF-CC2D0DCA3D1D}"/>
            </c:ext>
          </c:extLst>
        </c:ser>
        <c:ser>
          <c:idx val="18"/>
          <c:order val="18"/>
          <c:tx>
            <c:v>2019</c:v>
          </c:tx>
          <c:spPr>
            <a:solidFill>
              <a:schemeClr val="accent2">
                <a:shade val="5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293518</c:v>
              </c:pt>
            </c:numLit>
          </c:val>
          <c:extLst>
            <c:ext xmlns:c16="http://schemas.microsoft.com/office/drawing/2014/chart" uri="{C3380CC4-5D6E-409C-BE32-E72D297353CC}">
              <c16:uniqueId val="{00000012-24A1-4DEE-ACDF-CC2D0DCA3D1D}"/>
            </c:ext>
          </c:extLst>
        </c:ser>
        <c:ser>
          <c:idx val="19"/>
          <c:order val="19"/>
          <c:tx>
            <c:v>2020</c:v>
          </c:tx>
          <c:spPr>
            <a:solidFill>
              <a:schemeClr val="accent2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307600</c:v>
              </c:pt>
            </c:numLit>
          </c:val>
          <c:extLst>
            <c:ext xmlns:c16="http://schemas.microsoft.com/office/drawing/2014/chart" uri="{C3380CC4-5D6E-409C-BE32-E72D297353CC}">
              <c16:uniqueId val="{00000013-24A1-4DEE-ACDF-CC2D0DCA3D1D}"/>
            </c:ext>
          </c:extLst>
        </c:ser>
        <c:ser>
          <c:idx val="20"/>
          <c:order val="20"/>
          <c:tx>
            <c:v>2021</c:v>
          </c:tx>
          <c:spPr>
            <a:solidFill>
              <a:schemeClr val="accent2">
                <a:shade val="4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361269</c:v>
              </c:pt>
            </c:numLit>
          </c:val>
          <c:extLst>
            <c:ext xmlns:c16="http://schemas.microsoft.com/office/drawing/2014/chart" uri="{C3380CC4-5D6E-409C-BE32-E72D297353CC}">
              <c16:uniqueId val="{00000014-24A1-4DEE-ACDF-CC2D0DCA3D1D}"/>
            </c:ext>
          </c:extLst>
        </c:ser>
        <c:ser>
          <c:idx val="21"/>
          <c:order val="21"/>
          <c:tx>
            <c:v>2022</c:v>
          </c:tx>
          <c:spPr>
            <a:solidFill>
              <a:schemeClr val="accent2">
                <a:shade val="41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437459</c:v>
              </c:pt>
            </c:numLit>
          </c:val>
          <c:extLst>
            <c:ext xmlns:c16="http://schemas.microsoft.com/office/drawing/2014/chart" uri="{C3380CC4-5D6E-409C-BE32-E72D297353CC}">
              <c16:uniqueId val="{00000015-24A1-4DEE-ACDF-CC2D0DCA3D1D}"/>
            </c:ext>
          </c:extLst>
        </c:ser>
        <c:ser>
          <c:idx val="22"/>
          <c:order val="22"/>
          <c:tx>
            <c:v>2023</c:v>
          </c:tx>
          <c:spPr>
            <a:solidFill>
              <a:schemeClr val="accent2">
                <a:shade val="3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Парақ1!$B$1</c:f>
              <c:strCache>
                <c:ptCount val="1"/>
                <c:pt idx="0">
                  <c:v>Жаңа тұрғын үйдің жалпы ауданы бір шаршы метрге, қара сыбақ, әрленген пәтерлерді өткізудің орташа бағасы  (теңге)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494898</c:v>
              </c:pt>
            </c:numLit>
          </c:val>
          <c:extLst>
            <c:ext xmlns:c16="http://schemas.microsoft.com/office/drawing/2014/chart" uri="{C3380CC4-5D6E-409C-BE32-E72D297353CC}">
              <c16:uniqueId val="{00000016-24A1-4DEE-ACDF-CC2D0DCA3D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6747152"/>
        <c:axId val="1626757552"/>
      </c:barChart>
      <c:catAx>
        <c:axId val="162674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626757552"/>
        <c:crosses val="autoZero"/>
        <c:auto val="1"/>
        <c:lblAlgn val="ctr"/>
        <c:lblOffset val="100"/>
        <c:tickLblSkip val="1"/>
        <c:noMultiLvlLbl val="0"/>
      </c:catAx>
      <c:valAx>
        <c:axId val="162675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62674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72548" cy="499432"/>
          </a:xfrm>
          <a:prstGeom prst="rect">
            <a:avLst/>
          </a:prstGeom>
        </p:spPr>
        <p:txBody>
          <a:bodyPr vert="horz" lIns="91828" tIns="45916" rIns="91828" bIns="459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8" cy="499432"/>
          </a:xfrm>
          <a:prstGeom prst="rect">
            <a:avLst/>
          </a:prstGeom>
        </p:spPr>
        <p:txBody>
          <a:bodyPr vert="horz" lIns="91828" tIns="45916" rIns="91828" bIns="45916" rtlCol="0"/>
          <a:lstStyle>
            <a:lvl1pPr algn="r">
              <a:defRPr sz="1200"/>
            </a:lvl1pPr>
          </a:lstStyle>
          <a:p>
            <a:fld id="{650D080B-BA9D-403C-9BA6-CB4A694F06FA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8" tIns="45916" rIns="91828" bIns="459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3" y="4787544"/>
            <a:ext cx="5487041" cy="3915924"/>
          </a:xfrm>
          <a:prstGeom prst="rect">
            <a:avLst/>
          </a:prstGeom>
        </p:spPr>
        <p:txBody>
          <a:bodyPr vert="horz" lIns="91828" tIns="45916" rIns="91828" bIns="4591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7845"/>
            <a:ext cx="2972548" cy="499432"/>
          </a:xfrm>
          <a:prstGeom prst="rect">
            <a:avLst/>
          </a:prstGeom>
        </p:spPr>
        <p:txBody>
          <a:bodyPr vert="horz" lIns="91828" tIns="45916" rIns="91828" bIns="459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845"/>
            <a:ext cx="2972548" cy="499432"/>
          </a:xfrm>
          <a:prstGeom prst="rect">
            <a:avLst/>
          </a:prstGeom>
        </p:spPr>
        <p:txBody>
          <a:bodyPr vert="horz" lIns="91828" tIns="45916" rIns="91828" bIns="45916" rtlCol="0" anchor="b"/>
          <a:lstStyle>
            <a:lvl1pPr algn="r">
              <a:defRPr sz="1200"/>
            </a:lvl1pPr>
          </a:lstStyle>
          <a:p>
            <a:fld id="{BCE331BD-3BEE-4067-9D16-AE89B49E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3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516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643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216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5215">
              <a:defRPr/>
            </a:pPr>
            <a:fld id="{BCE331BD-3BEE-4067-9D16-AE89B49EEE74}" type="slidenum">
              <a:rPr lang="ru-RU">
                <a:solidFill>
                  <a:prstClr val="black"/>
                </a:solidFill>
                <a:latin typeface="Calibri" panose="020F0502020204030204"/>
              </a:rPr>
              <a:pPr defTabSz="925215">
                <a:defRPr/>
              </a:pPr>
              <a:t>12</a:t>
            </a:fld>
            <a:endParaRPr lang="ru-RU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73226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428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98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E331BD-3BEE-4067-9D16-AE89B49EEE7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2489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34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733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617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3345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889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9521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4272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153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55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456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30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675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2512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243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8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446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707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133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983538" y="136525"/>
            <a:ext cx="4114800" cy="365125"/>
          </a:xfrm>
        </p:spPr>
        <p:txBody>
          <a:bodyPr/>
          <a:lstStyle>
            <a:lvl1pPr>
              <a:defRPr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47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4203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8622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6270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82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95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23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160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61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712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34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61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978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think-cell data - do not delete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" name="Слайд think-cell" r:id="rId16" imgW="360" imgH="360" progId="TCLayout.ActiveDocument.1">
                  <p:embed/>
                </p:oleObj>
              </mc:Choice>
              <mc:Fallback>
                <p:oleObj name="Слайд think-cell" r:id="rId16" imgW="360" imgH="360" progId="TCLayout.ActiveDocument.1">
                  <p:embed/>
                  <p:pic>
                    <p:nvPicPr>
                      <p:cNvPr id="102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58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898232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318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altLang="en-US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Қосылған</a:t>
            </a: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</a:t>
            </a: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>
              <a:defRPr/>
            </a:pPr>
            <a:r>
              <a:rPr lang="ru-RU" altLang="en-US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мәселелері</a:t>
            </a: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 </a:t>
            </a:r>
            <a:r>
              <a:rPr lang="ru-RU" sz="18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</a:t>
            </a:r>
            <a:endParaRPr lang="ru-RU" sz="1800" i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08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төлеуші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табылмайтын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салынбайтын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айналымды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кеңейту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10</a:t>
            </a:fld>
            <a:endParaRPr lang="en-US" sz="10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321501" y="1199564"/>
            <a:ext cx="11452965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3538" algn="just" defTabSz="914377"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тіркелуге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жатпайды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95350" lvl="0" indent="-355600" algn="just" defTabSz="914377">
              <a:buFont typeface="Wingdings" panose="05000000000000000000" pitchFamily="2" charset="2"/>
              <a:buChar char="ü"/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айналысатын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нотариус,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сот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орындаушысы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адвокат,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медиатор)</a:t>
            </a:r>
          </a:p>
          <a:p>
            <a:pPr marL="539750" lvl="0" indent="355600" algn="just" defTabSz="914377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АСР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363538" algn="just" defTabSz="914377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363538" algn="just" defTabSz="914377"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Айналымдар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тізбесі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мынадай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операциялармен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толықтырылды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39750" lvl="0" indent="355600" algn="just" defTabSz="914377">
              <a:buFont typeface="Wingdings" panose="05000000000000000000" pitchFamily="2" charset="2"/>
              <a:buChar char="ü"/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өтеусіз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ММ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мемлекеттік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кәсіпорынға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</a:t>
            </a:r>
          </a:p>
          <a:p>
            <a:pPr marL="895350" lvl="0" indent="-355600" algn="just" defTabSz="914377">
              <a:buFont typeface="Wingdings" panose="05000000000000000000" pitchFamily="2" charset="2"/>
              <a:buChar char="ü"/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ресми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өтеусіз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0" lvl="0" indent="355600" algn="just" defTabSz="914377">
              <a:buFont typeface="Wingdings" panose="05000000000000000000" pitchFamily="2" charset="2"/>
              <a:buChar char="ü"/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серіктес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адвокаттың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адвокаттық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кеңсеге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0" lvl="0" indent="355600" algn="just" defTabSz="914377">
              <a:buFont typeface="Wingdings" panose="05000000000000000000" pitchFamily="2" charset="2"/>
              <a:buChar char="ü"/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адвокаттық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үшін-серіктес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адвокаттың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заңгерлік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377"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3538" algn="just" defTabSz="914377">
              <a:buFont typeface="Wingdings" panose="05000000000000000000" pitchFamily="2" charset="2"/>
              <a:buChar char="Ø"/>
              <a:defRPr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Айналымнан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келесі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операциялар алынып тасталды:</a:t>
            </a:r>
          </a:p>
          <a:p>
            <a:pPr marL="539750" indent="355600" algn="just" defTabSz="914377">
              <a:buFont typeface="Wingdings" panose="05000000000000000000" pitchFamily="2" charset="2"/>
              <a:buChar char="ü"/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дербес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кластерлік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БК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355600" algn="just" defTabSz="914377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энергия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беруші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жаңартылатын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энергия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көздерін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субъектілерге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энергиясын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өтеусіз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көрсетуі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097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ҚҚС-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босатудың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жаңа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шарттары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жаңа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жеңілдік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11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477175" y="1295424"/>
            <a:ext cx="11390773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ҚҚС-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босатудың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жаңа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lvl="4" indent="379413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шеттен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туризм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туроператордың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lvl="4" indent="-366713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ТМККК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МӘМС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шеңберінде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нысандағы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дәрілік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заттарды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бұйымдарды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жинақтауыштарды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қазбаларды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шеңберінде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жабдықтардың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жинақтаушылары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қосалқы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бөлшектерінің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импорты ҚҚС-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босатылады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597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0">
              <a:defRPr/>
            </a:pPr>
            <a:r>
              <a:rPr lang="ru-RU" sz="26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Сақталған</a:t>
            </a:r>
            <a:r>
              <a:rPr lang="ru-RU" sz="2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</a:t>
            </a:r>
            <a:r>
              <a:rPr lang="ru-RU" sz="2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6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en-US" sz="2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699" y="1109855"/>
            <a:ext cx="1166860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2438" lvl="4" indent="-452438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 </a:t>
            </a:r>
            <a:r>
              <a:rPr lang="ru-RU" sz="16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экономикалық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аймақтар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4" indent="-452438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«Астана </a:t>
            </a:r>
            <a:r>
              <a:rPr kumimoji="0" lang="ru-RU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Хаб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технологиялық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паркінің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табылатын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4" indent="-452438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Тазартылған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алтынды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</a:t>
            </a:r>
            <a:endParaRPr lang="ru-RU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4" indent="-452438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аумағына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пайдалануға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шеңберінде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асыратын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төлеушілерге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өндірісінің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тауарларын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</a:t>
            </a:r>
            <a:endParaRPr lang="ru-RU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4" indent="-452438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сала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4" indent="-452438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шаруашылығы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4" indent="-452438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Көлік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шаруашылығы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техникасы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тұрмыстық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техника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en-US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4" indent="-452438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kk-KZ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Қаржылық операциялар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ҚБ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ӨҚҚ, 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сақтандыру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МӘСҚ, ипотека, 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микрокредиттер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инвест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алтын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талап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ету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құқығын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беру, 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сандық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активтер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2438" lvl="4" indent="-452438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Несие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2438" lvl="4" indent="-452438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Қаржылық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лизинг</a:t>
            </a:r>
          </a:p>
          <a:p>
            <a:pPr marL="0" lvl="4" algn="just">
              <a:spcBef>
                <a:spcPts val="18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206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төлеушіні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қою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13</a:t>
            </a:fld>
            <a:endParaRPr lang="en-US" sz="105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09236" y="1929497"/>
            <a:ext cx="1502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Шартты</a:t>
            </a:r>
            <a:r>
              <a:rPr lang="ru-RU" dirty="0"/>
              <a:t>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31900" y="1967013"/>
            <a:ext cx="1125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Ерікті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53299" y="1908779"/>
            <a:ext cx="153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b="1" dirty="0"/>
              <a:t>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448524" y="2430010"/>
            <a:ext cx="3272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Шетелдік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компаниялар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алаңдары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70433" y="2439916"/>
            <a:ext cx="2973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деңгейіне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жеткенге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8452" y="2430010"/>
            <a:ext cx="3254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мәннен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асқан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бейрезиденттен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550819" y="3516326"/>
            <a:ext cx="109804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Ерікті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биометриялық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сәйкестендіру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жүргізіледі</a:t>
            </a:r>
            <a:endParaRPr lang="ru-RU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4871978" y="4140977"/>
            <a:ext cx="647792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</a:t>
            </a:r>
            <a:endParaRPr lang="ru-RU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тұлғаның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құрылымдық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бөлімшесі</a:t>
            </a:r>
            <a:endParaRPr lang="ru-RU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практикамен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айналысатын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</a:t>
            </a:r>
            <a:endParaRPr lang="ru-RU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Арнаулы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режимін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қолданатын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</a:t>
            </a:r>
            <a:endParaRPr lang="ru-RU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</a:t>
            </a:r>
            <a:endParaRPr lang="ru-RU" sz="1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5802" y="4604278"/>
            <a:ext cx="39110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қоюға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жатпайды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авая фигурная скобка 15">
            <a:extLst>
              <a:ext uri="{FF2B5EF4-FFF2-40B4-BE49-F238E27FC236}">
                <a16:creationId xmlns:a16="http://schemas.microsoft.com/office/drawing/2014/main" id="{125B16CE-0B9A-4277-BC90-B2243C0B539A}"/>
              </a:ext>
            </a:extLst>
          </p:cNvPr>
          <p:cNvSpPr/>
          <p:nvPr/>
        </p:nvSpPr>
        <p:spPr>
          <a:xfrm rot="10800000">
            <a:off x="4218854" y="4172260"/>
            <a:ext cx="481090" cy="1477329"/>
          </a:xfrm>
          <a:prstGeom prst="rightBrace">
            <a:avLst>
              <a:gd name="adj1" fmla="val 114144"/>
              <a:gd name="adj2" fmla="val 51319"/>
            </a:avLst>
          </a:prstGeom>
          <a:ln w="38100">
            <a:solidFill>
              <a:schemeClr val="accent3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0498" y="5966969"/>
            <a:ext cx="110504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01.10.2024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b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lang="ru-RU" sz="1400" b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саны – 2,6 млн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 </a:t>
            </a: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режимін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қолданушылар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саны – 2,5 млн.</a:t>
            </a:r>
            <a:endParaRPr lang="ru-RU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3517" y="1280203"/>
            <a:ext cx="6419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20 000 АЕК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78229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қойылмаған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шаралар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қабылдау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5436" y="1087855"/>
            <a:ext cx="1146112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мерзімдері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бұзылған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төлеушіге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есебіне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жіберіледі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(ЖК, ЛЗЧП, ҚҚС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ru-RU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келесідей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орындалады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95350" indent="-269875" algn="just">
              <a:buFont typeface="Wingdings" panose="05000000000000000000" pitchFamily="2" charset="2"/>
              <a:buChar char="ü"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бұзушылықпен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келіскен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өтініш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95350" indent="-269875" algn="just">
              <a:buFont typeface="Wingdings" panose="05000000000000000000" pitchFamily="2" charset="2"/>
              <a:buChar char="ü"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бұзушылықпен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келіспеген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растайтын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құжаттарды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міндеттемелердің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жоқтығы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түсініктеме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береді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7212" indent="-285750" algn="just">
              <a:buFont typeface="Wingdings" pitchFamily="2" charset="2"/>
              <a:buChar char="Ø"/>
            </a:pPr>
            <a:endParaRPr lang="ru-RU" sz="1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7212" indent="-285750" algn="just">
              <a:buFont typeface="Wingdings" pitchFamily="2" charset="2"/>
              <a:buChar char="Ø"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орындалмаған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танылады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егер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95350" indent="-269875">
              <a:buFont typeface="Wingdings" panose="05000000000000000000" pitchFamily="2" charset="2"/>
              <a:buChar char="ü"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мерзімдері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бұзылды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резиденттер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үшін-банктік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шоттар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операциялары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тоқтатылады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шетелдік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компания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-ҚР – да интернет-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ресурстарға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қолжетімділік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шектеледі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95350" indent="-269875">
              <a:buFont typeface="Wingdings" panose="05000000000000000000" pitchFamily="2" charset="2"/>
              <a:buChar char="ü"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түсіндірмеде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жеткіліксіз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дәлелдер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бар,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құжаттармен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расталмаған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АЖ-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дағы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деректерге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қайшы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келеді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құжаттық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жүргізіледі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1462"/>
            <a:endParaRPr lang="ru-RU" sz="1100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2"/>
            <a:endParaRPr lang="ru-RU" sz="1100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indent="442913" algn="just"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Анықтама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кодексте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егжей-тегжейлі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механизм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қабылдануда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077913" lvl="4" indent="-269875" algn="just"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қою-орындауға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заңнамасын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бұзушылықтарды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жою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жіберіледі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77913" lvl="4" indent="-269875" algn="just"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шартты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алу-механизмі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1077913" lvl="4" indent="-269875" algn="just"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рег.есепке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алу-камералдық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шеңберінде</a:t>
            </a:r>
            <a:endParaRPr lang="ru-RU" sz="1400" i="1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indent="442913" algn="just"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24558" y="382092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856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төлеушіні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тіркеу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есебінен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шығару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15</a:t>
            </a:fld>
            <a:endParaRPr lang="en-US" sz="105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1517" y="1445298"/>
            <a:ext cx="111597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жалпыға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бірдей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тәртібінен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арнаулы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режиміне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арнаулы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күннен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1517" y="2501592"/>
            <a:ext cx="111597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төлеушінің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тоқтату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тарату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3795" y="2883793"/>
            <a:ext cx="111021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ЖК, ЗТ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банкроттығы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ЖТ, ЖК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таратылған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қайтыс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күннен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 ЖК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ЗТ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жарамсыз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тануы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қойылған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күннен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есептілігі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актісі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күннен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ЗТ-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біріктіру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жолымен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ерікті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өтініш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күннен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05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ЭШФ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жазылуын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автоматтандырылған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16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400968" y="1316083"/>
            <a:ext cx="11390063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 ЭСФ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санаттарын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 ҚМ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бекітеді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қызметкерлердің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саны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аз 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т. б. ҚҚС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жаңадан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тіркелген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тіркеуден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өткен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т. б.)</a:t>
            </a: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ЭШФ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басталғаннан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ай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бақылаудан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алынады</a:t>
            </a:r>
            <a:endParaRPr lang="ru-RU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ҚҚС-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балансы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ғана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ЭШФ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үзінді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көшірмесі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Баланс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жеткіліксіз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ақшамен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толықтыруға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құқылы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ЭШФ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пайдаланылған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пайдаланылмаған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қайтарылады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аналитикалық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Баланс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әрбір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ЭШФ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жазылған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есептеледі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автоматтандырылған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 ҚМ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(ҚР ҚМ  100%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еншілес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ұйымы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АО «ИУЦ»)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469980" y="3525509"/>
            <a:ext cx="11390063" cy="86177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4" algn="just"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балансы ҚҚС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шығыстарын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ескере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қалыптастырылады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алынған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ЭШФ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+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төленген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+ </a:t>
            </a:r>
            <a:r>
              <a:rPr lang="ru-RU" sz="1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+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тауарлардың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қалдықтары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–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шығару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тауарлардың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қалдықтары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жазылған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ЭШФ – ҚҚС)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706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ЭШФ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жазып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беруді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тоқтата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тұру</a:t>
            </a: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17655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39586" y="1149411"/>
            <a:ext cx="5884239" cy="4670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2575" lvl="4" algn="ctr"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 СЕБЕПТЕР БОЙЫНША: </a:t>
            </a:r>
            <a:endParaRPr lang="kk-KZ" sz="1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lvl="4" algn="ctr"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жері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болмауы;алты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ай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есептілігін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ұсынбау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төлеушінің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тоқтата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тұру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ЖК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ЗТ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тіркеуді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тіркеуді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жарамсыз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тануЗТ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ЖК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басшысы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құрылтайшысы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шетелдік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азаматтығы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қызметіне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бизнес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визасына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рұқсатсыз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ҚК-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нің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216, 238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245-баптары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сотталғандарға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іздестіруге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жарияланғандарға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хабар-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ошарсыз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кеткен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әрекетсіз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танылған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ЖК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қайтыс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болды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қайтыс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болды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танылды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әрекетке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қабілетсіз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әрекет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қабілеті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шектеулі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әрекетсіз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танылған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ЗТ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басшысы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құрылтайшысы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танылды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25475" lvl="4" indent="-263525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0650" algn="l"/>
              </a:tabLst>
              <a:defRPr/>
            </a:pPr>
            <a:endParaRPr lang="ru-RU" sz="14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lvl="4" algn="just"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200" b="1" i="1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lvl="4" algn="just"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2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Анықтама</a:t>
            </a:r>
            <a:r>
              <a:rPr lang="ru-RU" sz="12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кодексте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есептен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шығару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тетігі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6" name="Прямая соединительная линия 3">
            <a:extLst>
              <a:ext uri="{FF2B5EF4-FFF2-40B4-BE49-F238E27FC236}">
                <a16:creationId xmlns:a16="http://schemas.microsoft.com/office/drawing/2014/main" id="{33EF3CB8-F416-4278-8646-A04DA7365D4D}"/>
              </a:ext>
            </a:extLst>
          </p:cNvPr>
          <p:cNvCxnSpPr>
            <a:cxnSpLocks/>
          </p:cNvCxnSpPr>
          <p:nvPr/>
        </p:nvCxnSpPr>
        <p:spPr>
          <a:xfrm flipV="1">
            <a:off x="5941779" y="928452"/>
            <a:ext cx="35999" cy="5294773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228982" y="1118370"/>
            <a:ext cx="527250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ct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ЭШФ САЛЫСТЫРМАЛЫ БАҚЫЛАУ ШЕҢБЕРІНДЕ</a:t>
            </a:r>
          </a:p>
          <a:p>
            <a:pPr marL="0" lvl="4" algn="ct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kk-KZ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күмәнді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мәмілелер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анықталған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тауарларды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жұмыстарды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айналымның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жасалғанын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растау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sz="14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жіберіледі</a:t>
            </a:r>
            <a:endParaRPr lang="ru-RU" sz="14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хабарламаны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орындамаған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бұзушылықтар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жойылғанға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ҚФ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үзінді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көшірмесі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тоқтатыла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тұрады</a:t>
            </a:r>
            <a:endParaRPr lang="ru-RU" sz="14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хабарламаны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орындамаған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төлеушілердің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тізімі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уәкілетті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органның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интернет-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ресурсында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орналастырыладысатып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алушыларға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күмәнді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айырысулар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жіберіледі</a:t>
            </a:r>
            <a:endParaRPr lang="ru-RU" sz="14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kk-KZ" sz="14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000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2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Анықтама</a:t>
            </a:r>
            <a:r>
              <a:rPr lang="ru-RU" sz="12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кодексте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механизм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камералдық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дәрежесі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хабарламалар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0781" y="6223225"/>
            <a:ext cx="110504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kk-KZ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 б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ұзушылықтар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себептер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жойылған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ЭШФ </a:t>
            </a:r>
            <a:r>
              <a:rPr lang="ru-RU" sz="16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жазып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беруді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тоқтата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тұру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ж. к. </a:t>
            </a:r>
            <a:r>
              <a:rPr lang="ru-RU" sz="16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жойылады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907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Электрондық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шот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-фактура (ЭШФ)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458476" y="1048533"/>
            <a:ext cx="11351721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Электрондық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шот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-фактура (ЭШФ) экспедитор мен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комиссионердің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ЭШФ-да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сыйақы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сомасын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жеке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жолмен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міндетті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түрде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көрсетуі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жасаған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жұмыстар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көрсеткен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қызметтер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ЭШФ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жазып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беруге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міндеті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Төтенше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жағдай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кезінде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шот-фактураны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қағаз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тасығышта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жазып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беру, оны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кейіннен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жүйеге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30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күнтізбелік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күн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ішінде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енгізу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мүмкіндігі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Талап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ЭШФ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жазып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беру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мерзімі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15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күнтізбелік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күнге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дейін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қысқартылды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Сатып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алушының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түзетілген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қосымша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немесе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кері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қайтарып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алынған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ЭШФ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ШФ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ауытқу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тәртібін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өзгертуі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ҚҚС-ты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есепке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жатқызу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ЭШФ-да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белгіні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міндетті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түрде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көрсету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талабы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883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ҚҚС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асып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кеткен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сомасын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қайтару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153445" y="928452"/>
            <a:ext cx="11647489" cy="387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4" indent="-285750" algn="just" defTabSz="914400" rtl="0" eaLnBrk="1" fontAlgn="auto" latinLnBrk="0" hangingPunct="1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ҚҚС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асып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кеткен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сомасын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қайтару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533400" marR="0" lvl="4" indent="-352425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нөлдік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мөлшерлеме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(экспорт, </a:t>
            </a:r>
            <a:r>
              <a:rPr kumimoji="0" lang="ru-RU" sz="17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халықаралық</a:t>
            </a:r>
            <a:r>
              <a:rPr kumimoji="0" lang="ru-RU" sz="17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тасымалдар</a:t>
            </a:r>
            <a:r>
              <a:rPr kumimoji="0" lang="ru-RU" sz="17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АЭА-</a:t>
            </a:r>
            <a:r>
              <a:rPr kumimoji="0" lang="ru-RU" sz="17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ға</a:t>
            </a:r>
            <a:r>
              <a:rPr kumimoji="0" lang="ru-RU" sz="17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өткізу</a:t>
            </a:r>
            <a:r>
              <a:rPr kumimoji="0" lang="ru-RU" sz="17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СТ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таңдауы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жалпыға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бірдей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белгіленген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тәртіппен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(ҚЖБТ)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немесе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оңатайландырған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тәртіппен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(ҚОТ)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533400" marR="0" lvl="4" indent="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1)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нөлдік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мөлшерлеме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тұрақты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өткізу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кезінде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ҚҚС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асып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кеткен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сома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533400" marR="0" lvl="4" indent="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2)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тұрақты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өткізу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жүргізілмеген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жағдайда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нөлдік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мөлшерлеме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салынатын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өткізу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айналым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мақсаттары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үшін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пайдаланылған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ТЖҚ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есепке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жатқызылған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ҚҚС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сомасының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бір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бөлігі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4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Тұрақты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өткізу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-– 3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тоқсан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қатарынан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нөлдік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мөлшерлеменің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үлесі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70%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асуы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керек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33400" marR="0" lvl="4" indent="-352425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жер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қойнауын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пайдалануға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арналған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келісімшарт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шеңберінде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геологиялық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барлауға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арналған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шығындар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өндіру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басталғаннан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кейінгі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кезеңі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ішінде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ru-RU" sz="17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ЖБТ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533400" marR="0" lvl="4" indent="-352425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ұзақ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мерзімді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келісімшарт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құрылыс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шығындары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пайдалануға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берілгеннен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кейін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кезеңі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ішінде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ал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ірі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инвестициялық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жобалар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құрылыс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кезеңінде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55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ж.к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ішінде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ЖБТ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жүргізіледі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153445" y="4799196"/>
            <a:ext cx="11647489" cy="170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 </a:t>
            </a:r>
            <a:r>
              <a:rPr kumimoji="0" lang="ru-RU" sz="17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есептілігін</a:t>
            </a: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ұсыну</a:t>
            </a: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кейінге</a:t>
            </a: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қалдыруды</a:t>
            </a: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алып</a:t>
            </a: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тастау</a:t>
            </a: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қайтару</a:t>
            </a: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мерзімін</a:t>
            </a: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бір</a:t>
            </a: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айға</a:t>
            </a: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қысқартады</a:t>
            </a: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қазір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мерзім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кейінге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қалдыру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аяқталған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күннен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басталады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ҚҚС </a:t>
            </a:r>
            <a:r>
              <a:rPr kumimoji="0" lang="ru-RU" sz="17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асып</a:t>
            </a: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кеткен</a:t>
            </a: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соманы</a:t>
            </a: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уақтылы</a:t>
            </a: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қайтармаған</a:t>
            </a: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7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кезде</a:t>
            </a: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</a:p>
          <a:p>
            <a:pPr marL="452438" marR="0" lvl="4" indent="-269875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органының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кінәсінен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ru-RU" sz="1600" b="1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өсімпұлдар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1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есептеледі</a:t>
            </a: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42913" marR="0" lvl="4" indent="-261938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бюджетте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қаражат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жеткіліксіз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болған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жағдайда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ru-RU" sz="1600" b="1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өсімпұлдар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1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есептелмейді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4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жағдай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2</a:t>
            </a:fld>
            <a:endParaRPr lang="en-US" sz="1050" dirty="0"/>
          </a:p>
        </p:txBody>
      </p:sp>
      <p:sp>
        <p:nvSpPr>
          <p:cNvPr id="3" name="Блок-схема: узел 2">
            <a:extLst>
              <a:ext uri="{FF2B5EF4-FFF2-40B4-BE49-F238E27FC236}">
                <a16:creationId xmlns:a16="http://schemas.microsoft.com/office/drawing/2014/main" id="{C5AA75A9-3A2A-42EA-9BBB-7CAEC8E0C343}"/>
              </a:ext>
            </a:extLst>
          </p:cNvPr>
          <p:cNvSpPr/>
          <p:nvPr/>
        </p:nvSpPr>
        <p:spPr>
          <a:xfrm>
            <a:off x="383178" y="1341120"/>
            <a:ext cx="2090056" cy="2002971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dirty="0">
                <a:solidFill>
                  <a:srgbClr val="002060"/>
                </a:solidFill>
              </a:rPr>
              <a:t>ҚҚС</a:t>
            </a:r>
            <a:endParaRPr lang="x-none" sz="4000" dirty="0">
              <a:solidFill>
                <a:srgbClr val="00206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ADDED28-95B5-462B-851E-3A5ABA0470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949" y="1163425"/>
            <a:ext cx="1173523" cy="10226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81965E8-765A-4BEB-9A50-CB8E9576AF59}"/>
              </a:ext>
            </a:extLst>
          </p:cNvPr>
          <p:cNvSpPr txBox="1"/>
          <p:nvPr/>
        </p:nvSpPr>
        <p:spPr>
          <a:xfrm>
            <a:off x="3779520" y="1262743"/>
            <a:ext cx="8107679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ҚҚС - </a:t>
            </a:r>
            <a:r>
              <a:rPr lang="ru-RU" dirty="0" err="1">
                <a:solidFill>
                  <a:srgbClr val="002060"/>
                </a:solidFill>
              </a:rPr>
              <a:t>жанама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салық</a:t>
            </a:r>
            <a:r>
              <a:rPr lang="ru-RU" dirty="0">
                <a:solidFill>
                  <a:srgbClr val="002060"/>
                </a:solidFill>
              </a:rPr>
              <a:t> бола </a:t>
            </a:r>
            <a:r>
              <a:rPr lang="ru-RU" dirty="0" err="1">
                <a:solidFill>
                  <a:srgbClr val="002060"/>
                </a:solidFill>
              </a:rPr>
              <a:t>отырып</a:t>
            </a:r>
            <a:r>
              <a:rPr lang="ru-RU" dirty="0">
                <a:solidFill>
                  <a:srgbClr val="002060"/>
                </a:solidFill>
              </a:rPr>
              <a:t>,  </a:t>
            </a:r>
            <a:r>
              <a:rPr lang="ru-RU" dirty="0" err="1">
                <a:solidFill>
                  <a:srgbClr val="002060"/>
                </a:solidFill>
              </a:rPr>
              <a:t>өндіріс</a:t>
            </a:r>
            <a:r>
              <a:rPr lang="ru-RU" dirty="0">
                <a:solidFill>
                  <a:srgbClr val="002060"/>
                </a:solidFill>
              </a:rPr>
              <a:t> пен </a:t>
            </a:r>
            <a:r>
              <a:rPr lang="ru-RU" dirty="0" err="1">
                <a:solidFill>
                  <a:srgbClr val="002060"/>
                </a:solidFill>
              </a:rPr>
              <a:t>өткізу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процесінің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барлық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кезеңдеріне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таралып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өзінің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базасына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тауарлардың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жұмыстардың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қызметтердің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барлық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түрлерін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қамтитын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көп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сатылы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салық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A1C73BD-77E3-485E-9414-306B4183B9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4569" y="5008698"/>
            <a:ext cx="823031" cy="97821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5710D16-4078-46A3-A860-11AD41128521}"/>
              </a:ext>
            </a:extLst>
          </p:cNvPr>
          <p:cNvSpPr txBox="1"/>
          <p:nvPr/>
        </p:nvSpPr>
        <p:spPr>
          <a:xfrm>
            <a:off x="3779519" y="2520364"/>
            <a:ext cx="8107679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 ҚҚС салу </a:t>
            </a:r>
            <a:r>
              <a:rPr lang="ru-RU" dirty="0" err="1">
                <a:solidFill>
                  <a:srgbClr val="002060"/>
                </a:solidFill>
              </a:rPr>
              <a:t>объектілері</a:t>
            </a:r>
            <a:r>
              <a:rPr lang="ru-RU" dirty="0">
                <a:solidFill>
                  <a:srgbClr val="002060"/>
                </a:solidFill>
              </a:rPr>
              <a:t>: </a:t>
            </a:r>
          </a:p>
          <a:p>
            <a:pPr marL="452438" indent="269875">
              <a:buFont typeface="Wingdings" pitchFamily="2" charset="2"/>
              <a:buChar char="ü"/>
            </a:pPr>
            <a:r>
              <a:rPr lang="ru-RU" dirty="0" err="1">
                <a:solidFill>
                  <a:srgbClr val="002060"/>
                </a:solidFill>
              </a:rPr>
              <a:t>салық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салынатын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айналым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pPr marL="452438" indent="269875">
              <a:buFont typeface="Wingdings" pitchFamily="2" charset="2"/>
              <a:buChar char="ü"/>
            </a:pPr>
            <a:r>
              <a:rPr lang="ru-RU" dirty="0" err="1">
                <a:solidFill>
                  <a:srgbClr val="002060"/>
                </a:solidFill>
              </a:rPr>
              <a:t>салық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салынатын</a:t>
            </a:r>
            <a:r>
              <a:rPr lang="ru-RU" dirty="0">
                <a:solidFill>
                  <a:srgbClr val="002060"/>
                </a:solidFill>
              </a:rPr>
              <a:t> импорт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5AC74EC-9C1A-45B6-A2DA-6D11445965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4569" y="3767298"/>
            <a:ext cx="823031" cy="81693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99E6DBB-35C6-44D7-97C5-4AA1896799DA}"/>
              </a:ext>
            </a:extLst>
          </p:cNvPr>
          <p:cNvSpPr txBox="1"/>
          <p:nvPr/>
        </p:nvSpPr>
        <p:spPr>
          <a:xfrm>
            <a:off x="3779518" y="3777985"/>
            <a:ext cx="8107679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Түпкілікті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тұтынудың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салық</a:t>
            </a:r>
            <a:r>
              <a:rPr lang="ru-RU" dirty="0">
                <a:solidFill>
                  <a:srgbClr val="002060"/>
                </a:solidFill>
              </a:rPr>
              <a:t> салу </a:t>
            </a:r>
            <a:r>
              <a:rPr lang="ru-RU" dirty="0" err="1">
                <a:solidFill>
                  <a:srgbClr val="002060"/>
                </a:solidFill>
              </a:rPr>
              <a:t>тұжырымдамасы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қосу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арқылы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жүзеге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асырылады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pPr marL="722313" indent="-269875">
              <a:buFont typeface="Wingdings" pitchFamily="2" charset="2"/>
              <a:buChar char="ü"/>
            </a:pPr>
            <a:r>
              <a:rPr lang="ru-RU" dirty="0" err="1">
                <a:solidFill>
                  <a:srgbClr val="002060"/>
                </a:solidFill>
              </a:rPr>
              <a:t>өндіріс-өткізу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тізбегінің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әрбір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буынындағы</a:t>
            </a:r>
            <a:r>
              <a:rPr lang="ru-RU" dirty="0">
                <a:solidFill>
                  <a:srgbClr val="002060"/>
                </a:solidFill>
              </a:rPr>
              <a:t> ҚҚС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2060"/>
                </a:solidFill>
              </a:rPr>
              <a:t>кіріс</a:t>
            </a:r>
            <a:r>
              <a:rPr lang="ru-RU" dirty="0">
                <a:solidFill>
                  <a:srgbClr val="002060"/>
                </a:solidFill>
              </a:rPr>
              <a:t> ҚҚС </a:t>
            </a:r>
            <a:r>
              <a:rPr lang="ru-RU" dirty="0" err="1">
                <a:solidFill>
                  <a:srgbClr val="002060"/>
                </a:solidFill>
              </a:rPr>
              <a:t>есепке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жатқызу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каскадтық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әсердің</a:t>
            </a:r>
            <a:r>
              <a:rPr lang="ru-RU" dirty="0">
                <a:solidFill>
                  <a:srgbClr val="002060"/>
                </a:solidFill>
              </a:rPr>
              <a:t>  </a:t>
            </a:r>
            <a:r>
              <a:rPr lang="ru-RU" dirty="0" err="1">
                <a:solidFill>
                  <a:srgbClr val="002060"/>
                </a:solidFill>
              </a:rPr>
              <a:t>болдырмайды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278B3D70-954A-4633-BE12-1F69E28E1B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4569" y="2520364"/>
            <a:ext cx="823031" cy="90863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84798D1-D2E2-435B-9EED-5F70A7DE340A}"/>
              </a:ext>
            </a:extLst>
          </p:cNvPr>
          <p:cNvSpPr txBox="1"/>
          <p:nvPr/>
        </p:nvSpPr>
        <p:spPr>
          <a:xfrm>
            <a:off x="3864472" y="5199017"/>
            <a:ext cx="802272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ҚҚС </a:t>
            </a:r>
            <a:r>
              <a:rPr lang="ru-RU" dirty="0" err="1">
                <a:solidFill>
                  <a:srgbClr val="002060"/>
                </a:solidFill>
              </a:rPr>
              <a:t>мөлшерлемесі</a:t>
            </a:r>
            <a:r>
              <a:rPr lang="ru-RU" dirty="0">
                <a:solidFill>
                  <a:srgbClr val="002060"/>
                </a:solidFill>
              </a:rPr>
              <a:t> - 12%</a:t>
            </a:r>
          </a:p>
          <a:p>
            <a:pPr marL="625475" indent="-269875">
              <a:buFont typeface="Wingdings" panose="05000000000000000000" pitchFamily="2" charset="2"/>
              <a:buChar char="ü"/>
            </a:pPr>
            <a:r>
              <a:rPr lang="ru-RU" dirty="0" err="1">
                <a:solidFill>
                  <a:srgbClr val="002060"/>
                </a:solidFill>
              </a:rPr>
              <a:t>әлемдегі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төменгі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мөлшерлемелердің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бірі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428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ҚҚС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қайтарудың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жалпыға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бірдей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белгіленген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тәртібі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514709" y="1369798"/>
            <a:ext cx="11162582" cy="423192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4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БАСҚА ТАҚЫРЫПТЫҚ ТЕКСЕРУЛЕРДЕН НЕГІЗГІ АЙЫРМАШЫЛЫҚТАР</a:t>
            </a:r>
          </a:p>
          <a:p>
            <a:pPr marL="0" marR="0" lvl="4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endParaRPr kumimoji="0" lang="ru-RU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қайтару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мерзімі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есеп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беру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мерзімі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аяқталған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күннен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бастап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55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жұмыс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күні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(ҚҚС </a:t>
            </a:r>
            <a:r>
              <a:rPr kumimoji="0" lang="ru-RU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қайтару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мерзімі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тұрақты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іске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асырылмаған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жағдайда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75 </a:t>
            </a:r>
            <a:r>
              <a:rPr kumimoji="0" lang="ru-RU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жұмыс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күнге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қысқартылды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),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тексеру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қашан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басталғаны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маңызды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емес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тексеру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мерзімі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тоқтатылмайды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kk-KZ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kk-KZ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мәселе тексеріледі: ҚҚС</a:t>
            </a:r>
            <a:r>
              <a:rPr kumimoji="0" lang="kk-KZ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есептеудің дұрыстығы </a:t>
            </a:r>
            <a:r>
              <a:rPr kumimoji="0" lang="kk-KZ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және</a:t>
            </a:r>
            <a:r>
              <a:rPr kumimoji="0" lang="kk-KZ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қайтаруға </a:t>
            </a:r>
            <a:r>
              <a:rPr kumimoji="0" lang="kk-KZ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ҚҚС</a:t>
            </a:r>
            <a:r>
              <a:rPr kumimoji="0" lang="kk-KZ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растау </a:t>
            </a:r>
          </a:p>
          <a:p>
            <a:pPr marL="625475" marR="0" lvl="4" indent="-35560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kumimoji="0" lang="ru-RU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құрылыс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кезінде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немесе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геологиялық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барлауда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осы </a:t>
            </a:r>
            <a:r>
              <a:rPr kumimoji="0" lang="ru-RU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мақсаттар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үшін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шығындар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тексеріледі</a:t>
            </a:r>
            <a:endParaRPr kumimoji="0" lang="ru-RU" sz="1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ü"/>
              <a:tabLst>
                <a:tab pos="10281920" algn="l"/>
              </a:tabLst>
              <a:defRPr/>
            </a:pPr>
            <a:endParaRPr kumimoji="0" lang="ru-RU" sz="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тәуекелдерді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басқару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жүйесі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және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«</a:t>
            </a:r>
            <a:r>
              <a:rPr kumimoji="0" lang="ru-RU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Жеткізушілер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пирамидасы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есебі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қолданылады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kumimoji="0" lang="ru-RU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kk-KZ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ҚҚС қайтару ережелеріне </a:t>
            </a:r>
            <a:r>
              <a:rPr kumimoji="0" lang="kk-KZ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сәйкес жүргізіледі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790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7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ҚҚС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қайтарудың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оңтайландырған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тәртібі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7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368639" y="1120783"/>
            <a:ext cx="11451183" cy="528606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2857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Қолдануға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құқылы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:</a:t>
            </a:r>
          </a:p>
          <a:p>
            <a:pPr marL="808038" marR="0" lvl="4" indent="-268288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нөлдік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мөлшереме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салынатын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өткізу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айналымдар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болған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кезде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мониторингінде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тұрған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СТ;</a:t>
            </a:r>
          </a:p>
          <a:p>
            <a:pPr marL="808038" marR="0" lvl="4" indent="-268288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қалған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СТ -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егер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нөлдік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мөлшерлеме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айналымдар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жалпы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айналымның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кемінде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50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пайызын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құраса</a:t>
            </a:r>
            <a:endParaRPr kumimoji="0" lang="ru-RU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бүгінгі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күні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бекітілген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тізбелер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ірі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мониторингта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тұрған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кәсіпорындары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өндірушілер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мен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шикізат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ҚОТ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қолдануға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құқылы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(3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тізбе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2857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Шарттарға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бір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мезгілде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сәйкес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келген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кезде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ҚҚС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қайтарылуға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жатады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808038" marR="0" lvl="4" indent="-268288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орындалмаған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хабарламаның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болмауы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бүгінгі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күні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есептілігін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уақтылы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ұсынған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кезде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);</a:t>
            </a:r>
          </a:p>
          <a:p>
            <a:pPr marL="808038" marR="0" lvl="4" indent="-268288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бір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ішінде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тексеру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нәтижелері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қайтаруға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расталған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ҚҚС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болуы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қайтару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мерзімі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талап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етілген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күннен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бастап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15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жұмыс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күні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кейінге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қалдыруды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ескере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отырып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есептілігін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ұсыну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мерзімі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аяқталған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күннен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бастап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бүгінгі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күнге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).</a:t>
            </a: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тәуекелдерді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басқару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жүйесі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қолданылады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4" indent="-28575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сома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шектеулер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жоқ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бүгінде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ірі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СТ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үшін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70%-дан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аспайды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өндірушілер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үшін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50%-дан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аспайды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шикізат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үшін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80%-дан </a:t>
            </a:r>
            <a:r>
              <a:rPr kumimoji="0" lang="ru-RU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аспайды</a:t>
            </a:r>
            <a:r>
              <a:rPr kumimoji="0" lang="ru-RU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134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1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Экспорт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айналым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жасалған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күн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және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ҚҚС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1825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қосымша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есепке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жатқызу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663879" y="1520667"/>
            <a:ext cx="10847540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4" indent="-34290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Тауарларға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арналған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декларацияны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тіркеу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күні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бойынша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экспорт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бойынша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айналым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деп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тану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қазір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тауардың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кедендік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шекарасын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іс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жүзінде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кесіп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өткен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күні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бойынша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pPr marL="0" marR="0" lvl="4" indent="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4" indent="-34290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Жаңадан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құрылған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ЗТ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үшін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ҚҚС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бойынша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қосымша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есепке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жатқызуды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қолдану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бойынша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жеңілдіктер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алып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тасталды, мемлекеттік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тіркелген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сәттен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бастап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2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жыл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ішінде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өңдеу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өнеркәсібіндегі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қызмет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бойынша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806450" marR="0" lvl="4" indent="-363538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4" indent="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4" indent="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4" indent="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51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тасталатын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жеңілдіктері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3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240082" y="1082456"/>
            <a:ext cx="11711835" cy="52398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салудан босатылған айналымдар тізбесінен мынадай операциялар алынып тасталды:</a:t>
            </a:r>
          </a:p>
          <a:p>
            <a:pPr marL="722313" lvl="4" indent="-26987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ислам арнайы қаржы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компаниясының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ғимаратын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lvl="4" indent="-26987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карточкалары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е-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ақшаны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айырысуға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арасында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іс-қимылды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lvl="4" indent="-26987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ветеринарияда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дәрілік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заттарды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сату</a:t>
            </a:r>
          </a:p>
          <a:p>
            <a:pPr marL="722313" lvl="4" indent="-26987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lvl="4" indent="-26987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халықтың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санитариялық-эпидемиологиялық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lvl="4" indent="-26987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ветеринария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lvl="4" indent="-26987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ПКҚ тауарларын, жұмыстарын, қызметтерін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lvl="4" indent="-26987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«Фармация» СК қызметтерін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lvl="4" indent="-26987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кино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инвестор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кинематографиялық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lvl="4" indent="-26987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 ғимаратты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пәтерді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сату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</a:t>
            </a:r>
          </a:p>
        </p:txBody>
      </p:sp>
    </p:spTree>
    <p:extLst>
      <p:ext uri="{BB962C8B-B14F-4D97-AF65-F5344CB8AC3E}">
        <p14:creationId xmlns:p14="http://schemas.microsoft.com/office/powerpoint/2010/main" val="3811876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тасталатын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жеңілдіктері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4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622346" y="1190567"/>
            <a:ext cx="11311003" cy="4847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Босатылған импорт тізбесінен:</a:t>
            </a:r>
          </a:p>
          <a:p>
            <a:pPr marL="539750" lvl="4" indent="355600" algn="just">
              <a:spcBef>
                <a:spcPts val="900"/>
              </a:spcBef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нысандағы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дәрілік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заттар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бұйымдар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95350" lvl="4" indent="-355600" algn="just">
              <a:spcBef>
                <a:spcPts val="900"/>
              </a:spcBef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нысандағы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дәрілік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заттарды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бұйымдарды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жабдықтар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жиынтықтауыштар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lvl="4" indent="-355600" algn="just">
              <a:spcBef>
                <a:spcPts val="900"/>
              </a:spcBef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ветеринариядағы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дәрілік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заттар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95350" lvl="4" indent="-355600" algn="just">
              <a:spcBef>
                <a:spcPts val="900"/>
              </a:spcBef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ЕАЭО-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экспортқа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өзгертілген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тауарларды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lvl="4" indent="-355600" algn="just">
              <a:spcBef>
                <a:spcPts val="900"/>
              </a:spcBef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шикі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қант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қамысын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lvl="4" indent="-355600" algn="just">
              <a:spcBef>
                <a:spcPts val="900"/>
              </a:spcBef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пестицидтер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заттар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шикізат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әкелу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алынып тасталды </a:t>
            </a:r>
          </a:p>
          <a:p>
            <a:pPr marL="53975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Бейрезиденттен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қызметтерді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lvl="4" indent="-3556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дербес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бейрезиденттен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табылмайды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27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тасталатын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жеңілдіктері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5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637904" y="1303179"/>
            <a:ext cx="1074733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операциялар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салудан босатылған айналымдар тізбесінен мынадай операциялар:</a:t>
            </a:r>
          </a:p>
          <a:p>
            <a:pPr marL="539750" lvl="4" indent="3556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банктік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ұқсас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операциялар</a:t>
            </a:r>
          </a:p>
          <a:p>
            <a:pPr marL="539750" lvl="4" indent="3556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ислам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банктік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операциялары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0" lvl="4" indent="3556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банкаралық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клиринг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lvl="4" indent="-3556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карточкаларымен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ақшамен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чектермен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вексельдермен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депозиттік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сертификаттармен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операциялар</a:t>
            </a:r>
          </a:p>
          <a:p>
            <a:pPr marL="539750" lvl="4" indent="3556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БЖЗҚ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ерікті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жинақтаушы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зейнетақы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қорларының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0" lvl="4" indent="3556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ӘМСҚ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қвзметтері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0" lvl="4" indent="3556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АХҚО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қорларының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операциялары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алынып тасталды</a:t>
            </a:r>
          </a:p>
        </p:txBody>
      </p:sp>
    </p:spTree>
    <p:extLst>
      <p:ext uri="{BB962C8B-B14F-4D97-AF65-F5344CB8AC3E}">
        <p14:creationId xmlns:p14="http://schemas.microsoft.com/office/powerpoint/2010/main" val="1555199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3025"/>
            <a:ext cx="12192000" cy="95214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Салық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салынбайтын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айналым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Салық салудан босатылған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айналымды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жіктеу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6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403440" y="1204077"/>
            <a:ext cx="11621544" cy="4732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салынбайтын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39750" lvl="4" indent="44132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бизнесіне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салынатын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айналымдар</a:t>
            </a:r>
          </a:p>
          <a:p>
            <a:pPr marL="981075" lvl="4" indent="-44132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АСР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айналымдар</a:t>
            </a:r>
          </a:p>
          <a:p>
            <a:pPr marL="539750" lvl="4" indent="44132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лотерея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айналымдар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ҚҚС-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босатылады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бұрын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танылмаған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539750" lvl="4" indent="44132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концессионердің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меншігіндегі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концессия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объектісін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0" lvl="4" indent="44132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концессионерді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концессия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объектісін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075" lvl="4" indent="-44132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ӨКМ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қалдықтарды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жинауды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дайындауды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залалсыздандыруды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кәдеге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жаратуды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ұйымдастырғаны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төлемақы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0" lvl="4" indent="441325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ӨКМ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қаржыландыруды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1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Тұрғын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үйді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жеңілдікті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тастау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7</a:t>
            </a:fld>
            <a:endParaRPr lang="en-US" sz="10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374469" y="1081089"/>
            <a:ext cx="11727876" cy="568617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2001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тұрғын ғимаратты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ғимараттың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бөлігін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ҚҚС-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босатылады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норманы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тұрғын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бағасын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арзандату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қажеттілігіне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ҰСБ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деректері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 2001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жаңа тұрғын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үйдің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шаршы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метрге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сыбақ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әрленген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пәтерлерді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өткізудің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бағасы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өскен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kk-K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Осылайша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нәтижесін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бермеді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тиімсіз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шамамен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130 млрд.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теңгені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құрайды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7CCE8C-F8DE-4366-B74A-551FE4966E13}"/>
              </a:ext>
            </a:extLst>
          </p:cNvPr>
          <p:cNvSpPr/>
          <p:nvPr/>
        </p:nvSpPr>
        <p:spPr>
          <a:xfrm>
            <a:off x="1337708" y="5651864"/>
            <a:ext cx="534636" cy="243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2001ж.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AD5C46E-2AA6-4191-B834-C3E9EDA0D8BF}"/>
              </a:ext>
            </a:extLst>
          </p:cNvPr>
          <p:cNvSpPr/>
          <p:nvPr/>
        </p:nvSpPr>
        <p:spPr>
          <a:xfrm>
            <a:off x="1828800" y="5651864"/>
            <a:ext cx="577030" cy="243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2002ж.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392FD63-AD19-4899-BEF5-8792CE0880A8}"/>
              </a:ext>
            </a:extLst>
          </p:cNvPr>
          <p:cNvSpPr/>
          <p:nvPr/>
        </p:nvSpPr>
        <p:spPr>
          <a:xfrm flipH="1">
            <a:off x="2255518" y="5651864"/>
            <a:ext cx="501233" cy="2220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2003ж.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AD6FB72-1721-4BB1-893F-E4055DAF1C05}"/>
              </a:ext>
            </a:extLst>
          </p:cNvPr>
          <p:cNvSpPr/>
          <p:nvPr/>
        </p:nvSpPr>
        <p:spPr>
          <a:xfrm>
            <a:off x="2690948" y="5673638"/>
            <a:ext cx="475110" cy="222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2004ж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4240487-CEA3-4D17-AD21-7C540D42CDCF}"/>
              </a:ext>
            </a:extLst>
          </p:cNvPr>
          <p:cNvSpPr/>
          <p:nvPr/>
        </p:nvSpPr>
        <p:spPr>
          <a:xfrm>
            <a:off x="3143793" y="5651864"/>
            <a:ext cx="475111" cy="243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2005ж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E4C80DC-DDAD-4210-A90A-1BF2E325A9FA}"/>
              </a:ext>
            </a:extLst>
          </p:cNvPr>
          <p:cNvSpPr/>
          <p:nvPr/>
        </p:nvSpPr>
        <p:spPr>
          <a:xfrm>
            <a:off x="3579221" y="5651864"/>
            <a:ext cx="492528" cy="2220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2006ж.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BD3428E-C9C4-4B7C-A2F0-D678D8196003}"/>
              </a:ext>
            </a:extLst>
          </p:cNvPr>
          <p:cNvSpPr/>
          <p:nvPr/>
        </p:nvSpPr>
        <p:spPr>
          <a:xfrm>
            <a:off x="3962400" y="5634446"/>
            <a:ext cx="496389" cy="2394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2007ж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604D20F-E506-4860-8E8C-FDEAA0B822C1}"/>
              </a:ext>
            </a:extLst>
          </p:cNvPr>
          <p:cNvSpPr/>
          <p:nvPr/>
        </p:nvSpPr>
        <p:spPr>
          <a:xfrm>
            <a:off x="4348454" y="5651864"/>
            <a:ext cx="475110" cy="243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2008ж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5950940-21F6-4041-BF29-FFCBC8FBDA86}"/>
              </a:ext>
            </a:extLst>
          </p:cNvPr>
          <p:cNvSpPr/>
          <p:nvPr/>
        </p:nvSpPr>
        <p:spPr>
          <a:xfrm>
            <a:off x="4801299" y="5651864"/>
            <a:ext cx="475109" cy="243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2009ж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D0D8786-FE6D-4CE9-8231-DBA8F3FF637A}"/>
              </a:ext>
            </a:extLst>
          </p:cNvPr>
          <p:cNvSpPr/>
          <p:nvPr/>
        </p:nvSpPr>
        <p:spPr>
          <a:xfrm>
            <a:off x="5231880" y="5651864"/>
            <a:ext cx="475111" cy="2220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2010ж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2D84AB4-C0EA-4504-9784-F8A4765AC49C}"/>
              </a:ext>
            </a:extLst>
          </p:cNvPr>
          <p:cNvSpPr/>
          <p:nvPr/>
        </p:nvSpPr>
        <p:spPr>
          <a:xfrm>
            <a:off x="5620889" y="5630092"/>
            <a:ext cx="475111" cy="243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2011ж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8115669-2BF7-488E-9717-FA5A3E52210E}"/>
              </a:ext>
            </a:extLst>
          </p:cNvPr>
          <p:cNvSpPr/>
          <p:nvPr/>
        </p:nvSpPr>
        <p:spPr>
          <a:xfrm>
            <a:off x="6051472" y="5673638"/>
            <a:ext cx="538946" cy="200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2012ж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54FCC24-5232-4102-BCF0-4C82636559D4}"/>
              </a:ext>
            </a:extLst>
          </p:cNvPr>
          <p:cNvSpPr/>
          <p:nvPr/>
        </p:nvSpPr>
        <p:spPr>
          <a:xfrm>
            <a:off x="6504316" y="5651864"/>
            <a:ext cx="479958" cy="2220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2013ж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CE979F9-C90C-4D42-8501-794916221E71}"/>
              </a:ext>
            </a:extLst>
          </p:cNvPr>
          <p:cNvSpPr/>
          <p:nvPr/>
        </p:nvSpPr>
        <p:spPr>
          <a:xfrm>
            <a:off x="6934898" y="5651864"/>
            <a:ext cx="458679" cy="2002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2014ж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91FA9D1-FDC0-4EFA-A0BA-4CF65B6EF97A}"/>
              </a:ext>
            </a:extLst>
          </p:cNvPr>
          <p:cNvSpPr/>
          <p:nvPr/>
        </p:nvSpPr>
        <p:spPr>
          <a:xfrm>
            <a:off x="7300663" y="5630092"/>
            <a:ext cx="475111" cy="2220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2015ж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60AFCFDF-59A7-4955-B6D8-8B20534A37F6}"/>
              </a:ext>
            </a:extLst>
          </p:cNvPr>
          <p:cNvSpPr/>
          <p:nvPr/>
        </p:nvSpPr>
        <p:spPr>
          <a:xfrm>
            <a:off x="7718898" y="5586546"/>
            <a:ext cx="516539" cy="2438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2016ж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E841E39-9888-4FF5-9680-082847341EFF}"/>
              </a:ext>
            </a:extLst>
          </p:cNvPr>
          <p:cNvSpPr/>
          <p:nvPr/>
        </p:nvSpPr>
        <p:spPr>
          <a:xfrm>
            <a:off x="8118283" y="5630092"/>
            <a:ext cx="519634" cy="200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2017ж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42A94BA-E9E7-4253-8F0C-A477DE3ABC60}"/>
              </a:ext>
            </a:extLst>
          </p:cNvPr>
          <p:cNvSpPr/>
          <p:nvPr/>
        </p:nvSpPr>
        <p:spPr>
          <a:xfrm>
            <a:off x="8614672" y="5630092"/>
            <a:ext cx="476091" cy="2220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2018ж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8EE03B34-80D0-4EB7-88FF-8775B0A8AB1C}"/>
              </a:ext>
            </a:extLst>
          </p:cNvPr>
          <p:cNvSpPr/>
          <p:nvPr/>
        </p:nvSpPr>
        <p:spPr>
          <a:xfrm>
            <a:off x="9014277" y="5651864"/>
            <a:ext cx="483824" cy="200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2019ж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3B7BE3E-AABA-4550-AB47-7ADB0B9740AF}"/>
              </a:ext>
            </a:extLst>
          </p:cNvPr>
          <p:cNvSpPr/>
          <p:nvPr/>
        </p:nvSpPr>
        <p:spPr>
          <a:xfrm>
            <a:off x="9390716" y="5630092"/>
            <a:ext cx="538945" cy="2220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2020ж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BD682E3B-4166-4329-856B-D64FA04F5B3C}"/>
              </a:ext>
            </a:extLst>
          </p:cNvPr>
          <p:cNvSpPr/>
          <p:nvPr/>
        </p:nvSpPr>
        <p:spPr>
          <a:xfrm>
            <a:off x="9850380" y="5630092"/>
            <a:ext cx="538946" cy="200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2021ж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CB847965-F291-4EAC-9AFF-A5567794E10F}"/>
              </a:ext>
            </a:extLst>
          </p:cNvPr>
          <p:cNvSpPr/>
          <p:nvPr/>
        </p:nvSpPr>
        <p:spPr>
          <a:xfrm>
            <a:off x="10281939" y="5630092"/>
            <a:ext cx="459665" cy="200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2022ж</a:t>
            </a:r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4967B065-CDD7-412C-B258-21AF9260E5D4}"/>
              </a:ext>
            </a:extLst>
          </p:cNvPr>
          <p:cNvSpPr/>
          <p:nvPr/>
        </p:nvSpPr>
        <p:spPr>
          <a:xfrm>
            <a:off x="10667624" y="5630092"/>
            <a:ext cx="538947" cy="2220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2023ж.</a:t>
            </a:r>
            <a:endParaRPr lang="x-none" sz="800" dirty="0">
              <a:solidFill>
                <a:schemeClr val="tx1"/>
              </a:solidFill>
            </a:endParaRPr>
          </a:p>
        </p:txBody>
      </p:sp>
      <p:graphicFrame>
        <p:nvGraphicFramePr>
          <p:cNvPr id="32" name="Диаграмма 31">
            <a:extLst>
              <a:ext uri="{FF2B5EF4-FFF2-40B4-BE49-F238E27FC236}">
                <a16:creationId xmlns:a16="http://schemas.microsoft.com/office/drawing/2014/main" id="{35A755C4-31B2-47FF-ABA7-40D823D865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291238"/>
              </p:ext>
            </p:extLst>
          </p:nvPr>
        </p:nvGraphicFramePr>
        <p:xfrm>
          <a:off x="574766" y="2586446"/>
          <a:ext cx="10972800" cy="3021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0200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Тұрғын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жеңілдікті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тастауға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7800"/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өтпелі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ережелер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8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292274" y="1210186"/>
            <a:ext cx="4321479" cy="2569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ҚҚС-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босатылады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lvl="4" indent="-342900" algn="just">
              <a:spcBef>
                <a:spcPts val="900"/>
              </a:spcBef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 ғимаратты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тұрғын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үй-жайды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пәтерді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276225" fontAlgn="t"/>
            <a:r>
              <a:rPr lang="ru-RU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жилого здания или жилого помещения (квартиры)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lvl="4" indent="-276225" fontAlgn="t"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 ғимаратты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тұрғын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үй-жайды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пәтерді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3">
            <a:extLst>
              <a:ext uri="{FF2B5EF4-FFF2-40B4-BE49-F238E27FC236}">
                <a16:creationId xmlns:a16="http://schemas.microsoft.com/office/drawing/2014/main" id="{98FB048C-595F-4963-8569-089CA78518C4}"/>
              </a:ext>
            </a:extLst>
          </p:cNvPr>
          <p:cNvCxnSpPr>
            <a:cxnSpLocks/>
          </p:cNvCxnSpPr>
          <p:nvPr/>
        </p:nvCxnSpPr>
        <p:spPr>
          <a:xfrm flipV="1">
            <a:off x="4693298" y="1081861"/>
            <a:ext cx="2983" cy="5730816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24E27D0-34AA-46F4-B5A9-B9DD90266212}"/>
              </a:ext>
            </a:extLst>
          </p:cNvPr>
          <p:cNvSpPr/>
          <p:nvPr/>
        </p:nvSpPr>
        <p:spPr>
          <a:xfrm>
            <a:off x="4780001" y="1210186"/>
            <a:ext cx="7119725" cy="438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895350">
              <a:spcAft>
                <a:spcPts val="800"/>
              </a:spcAft>
              <a:buClr>
                <a:srgbClr val="0070CE"/>
              </a:buClr>
              <a:buSzPct val="100000"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Өтпелі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ережелер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ҚҚС-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босатылуға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жатады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</a:t>
            </a:r>
          </a:p>
          <a:p>
            <a:pPr marL="808038" indent="-268288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Arial" panose="020B0604020202020204" pitchFamily="34" charset="0"/>
              <a:buChar char="•"/>
              <a:tabLst>
                <a:tab pos="808038" algn="l"/>
              </a:tabLst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құрылысы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басталған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пайдалануға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қабылдау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2026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жылғы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1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қаңтарға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дейін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жүзеге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асырылған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тұрғын ғимаратты (тұрғын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ғимараттың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бір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бөлігін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өткізу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808038" indent="-268288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Arial" panose="020B0604020202020204" pitchFamily="34" charset="0"/>
              <a:buChar char="•"/>
              <a:tabLst>
                <a:tab pos="808038" algn="l"/>
              </a:tabLs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2026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жылғы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1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қаңтарға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дейін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жасалған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сатып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алу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құқығымен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тұрғын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үйді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ұзақ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мерзімді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жалдау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шарты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тұрғын ғимаратты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тұрғын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үй-жайды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пәтерді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жалға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беру</a:t>
            </a:r>
          </a:p>
          <a:p>
            <a:pPr marL="342900" indent="-3429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ҚҚС-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сыз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сатып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алынған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тұрғын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үйді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пәтерді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сату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кезінде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айналым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мөлшері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сату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құны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мен тұрғын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үйдің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пәтердің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баланстық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құны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арасындағы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оң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айырмашылық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ретінде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айқындалады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77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Кез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келген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нысандағы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дәрілік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заттарды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бұйымдарды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жеңілдікті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тастау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9</a:t>
            </a:fld>
            <a:endParaRPr lang="en-US" sz="10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287383" y="995829"/>
            <a:ext cx="11814962" cy="553228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босату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сатылатын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қызметтердің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дәрі-дәрмектердің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өнімдердің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бағасына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әсер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етпейді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мысалы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пандемия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ЖАП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халықты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дәрі-дәрмектермен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бұйымдармен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фармацевтика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дамытуға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кешенді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тәсілдің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жоқтығы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қазақстандық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шикізатты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әкелінетін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компоненттердің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сапасы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проблемалары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дәрі-дәрмектерге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бағаны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мемлекеттік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реттеудің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жеткіліксіздігі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препараттардың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құнын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172%-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ұлғайтуға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беретін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үстеме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бағалар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анықталды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ЖАП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белгілеу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бағаларды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қалыптастыру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әдістемесі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бағаны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жүздеген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пайызға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көтеруге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беретінін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салыстырмалы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елдерде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бағаны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болмайтынын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үстеме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бағалар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2000%-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жететінін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дәрі-дәрмектер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бұйымдарды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нарықтық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бағадан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40-365%-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бағамен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асырылғанын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атап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өтті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4" algn="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 &amp; </a:t>
            </a:r>
            <a:r>
              <a:rPr lang="ru-RU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зерттеуі</a:t>
            </a:r>
            <a:r>
              <a:rPr lang="ru-RU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«</a:t>
            </a:r>
            <a:r>
              <a:rPr lang="ru-RU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Республикасындағы</a:t>
            </a:r>
            <a:r>
              <a:rPr lang="ru-RU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</a:t>
            </a:r>
            <a:r>
              <a:rPr lang="ru-RU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өзгеруіне</a:t>
            </a:r>
            <a:r>
              <a:rPr lang="ru-RU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6М2023 </a:t>
            </a:r>
            <a:r>
              <a:rPr lang="ru-RU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EE1CAD9-A225-4E46-A843-7BD3492CA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481861"/>
              </p:ext>
            </p:extLst>
          </p:nvPr>
        </p:nvGraphicFramePr>
        <p:xfrm>
          <a:off x="689351" y="4203616"/>
          <a:ext cx="11321144" cy="2654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286">
                  <a:extLst>
                    <a:ext uri="{9D8B030D-6E8A-4147-A177-3AD203B41FA5}">
                      <a16:colId xmlns:a16="http://schemas.microsoft.com/office/drawing/2014/main" val="1931783613"/>
                    </a:ext>
                  </a:extLst>
                </a:gridCol>
                <a:gridCol w="2830286">
                  <a:extLst>
                    <a:ext uri="{9D8B030D-6E8A-4147-A177-3AD203B41FA5}">
                      <a16:colId xmlns:a16="http://schemas.microsoft.com/office/drawing/2014/main" val="147330211"/>
                    </a:ext>
                  </a:extLst>
                </a:gridCol>
                <a:gridCol w="2830286">
                  <a:extLst>
                    <a:ext uri="{9D8B030D-6E8A-4147-A177-3AD203B41FA5}">
                      <a16:colId xmlns:a16="http://schemas.microsoft.com/office/drawing/2014/main" val="1632349853"/>
                    </a:ext>
                  </a:extLst>
                </a:gridCol>
                <a:gridCol w="2830286">
                  <a:extLst>
                    <a:ext uri="{9D8B030D-6E8A-4147-A177-3AD203B41FA5}">
                      <a16:colId xmlns:a16="http://schemas.microsoft.com/office/drawing/2014/main" val="2721291145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2023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</a:rPr>
                        <a:t>жылдың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 6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</a:rPr>
                        <a:t>айында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</a:rPr>
                        <a:t>бағасы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</a:rPr>
                        <a:t>ең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</a:rPr>
                        <a:t>жоғары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</a:rPr>
                        <a:t>өсуімен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</a:rPr>
                        <a:t>көзке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</a:rPr>
                        <a:t>түскен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 5 препарат</a:t>
                      </a:r>
                      <a:endParaRPr lang="x-non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54855"/>
                  </a:ext>
                </a:extLst>
              </a:tr>
              <a:tr h="319453">
                <a:tc>
                  <a:txBody>
                    <a:bodyPr/>
                    <a:lstStyle/>
                    <a:p>
                      <a:r>
                        <a:rPr lang="ru-RU" sz="1400" b="1" dirty="0"/>
                        <a:t>Препарат</a:t>
                      </a:r>
                      <a:endParaRPr lang="x-none" sz="1400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/>
                        <a:t>Қаңтардағы</a:t>
                      </a:r>
                      <a:r>
                        <a:rPr lang="ru-RU" sz="1400" b="1" dirty="0"/>
                        <a:t> </a:t>
                      </a:r>
                      <a:r>
                        <a:rPr lang="ru-RU" sz="1400" b="1" dirty="0" err="1"/>
                        <a:t>бағасы</a:t>
                      </a:r>
                      <a:r>
                        <a:rPr lang="ru-RU" sz="1400" b="1" dirty="0"/>
                        <a:t>, </a:t>
                      </a:r>
                      <a:r>
                        <a:rPr lang="ru-RU" sz="1400" b="1" dirty="0" err="1"/>
                        <a:t>теңге</a:t>
                      </a:r>
                      <a:endParaRPr lang="x-none" sz="1400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/>
                        <a:t>Маусым</a:t>
                      </a:r>
                      <a:r>
                        <a:rPr lang="ru-RU" sz="1400" b="1" dirty="0"/>
                        <a:t> </a:t>
                      </a:r>
                      <a:r>
                        <a:rPr lang="ru-RU" sz="1400" b="1" dirty="0" err="1"/>
                        <a:t>айындағы</a:t>
                      </a:r>
                      <a:r>
                        <a:rPr lang="ru-RU" sz="1400" b="1" dirty="0"/>
                        <a:t> </a:t>
                      </a:r>
                      <a:r>
                        <a:rPr lang="ru-RU" sz="1400" b="1" dirty="0" err="1"/>
                        <a:t>бағасы</a:t>
                      </a:r>
                      <a:r>
                        <a:rPr lang="ru-RU" sz="1400" b="1" dirty="0"/>
                        <a:t>, </a:t>
                      </a:r>
                      <a:r>
                        <a:rPr lang="ru-RU" sz="1400" b="1" dirty="0" err="1"/>
                        <a:t>теңге</a:t>
                      </a:r>
                      <a:endParaRPr lang="x-none" sz="1400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/>
                        <a:t>Өзгеруі</a:t>
                      </a:r>
                      <a:r>
                        <a:rPr lang="ru-RU" sz="1400" b="1" dirty="0"/>
                        <a:t>, %</a:t>
                      </a:r>
                      <a:endParaRPr lang="x-none" sz="1400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476941"/>
                  </a:ext>
                </a:extLst>
              </a:tr>
              <a:tr h="319453">
                <a:tc>
                  <a:txBody>
                    <a:bodyPr/>
                    <a:lstStyle/>
                    <a:p>
                      <a:r>
                        <a:rPr lang="ru-RU" sz="1400" dirty="0"/>
                        <a:t>Протаргол </a:t>
                      </a:r>
                      <a:r>
                        <a:rPr lang="ru-RU" sz="1400" dirty="0" err="1"/>
                        <a:t>тамшылары</a:t>
                      </a:r>
                      <a:r>
                        <a:rPr lang="ru-RU" sz="1400" dirty="0"/>
                        <a:t> 1%, 10 мл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369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588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59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41460"/>
                  </a:ext>
                </a:extLst>
              </a:tr>
              <a:tr h="330510">
                <a:tc>
                  <a:txBody>
                    <a:bodyPr/>
                    <a:lstStyle/>
                    <a:p>
                      <a:r>
                        <a:rPr lang="ru-RU" sz="1400" dirty="0" err="1"/>
                        <a:t>Тизин</a:t>
                      </a:r>
                      <a:r>
                        <a:rPr lang="ru-RU" sz="1400" dirty="0"/>
                        <a:t> спрей 0,1%, 10 мл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1257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1949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55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283050"/>
                  </a:ext>
                </a:extLst>
              </a:tr>
              <a:tr h="543070">
                <a:tc>
                  <a:txBody>
                    <a:bodyPr/>
                    <a:lstStyle/>
                    <a:p>
                      <a:r>
                        <a:rPr lang="ru-RU" sz="1400" dirty="0"/>
                        <a:t>Ибупрофен </a:t>
                      </a:r>
                      <a:r>
                        <a:rPr lang="ru-RU" sz="1400" dirty="0" err="1"/>
                        <a:t>таблеткалары</a:t>
                      </a:r>
                      <a:r>
                        <a:rPr lang="ru-RU" sz="1400" dirty="0"/>
                        <a:t> 200 мг, 10 </a:t>
                      </a:r>
                      <a:r>
                        <a:rPr lang="ru-RU" sz="1400" dirty="0" err="1"/>
                        <a:t>шт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67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103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55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258896"/>
                  </a:ext>
                </a:extLst>
              </a:tr>
              <a:tr h="418549">
                <a:tc>
                  <a:txBody>
                    <a:bodyPr/>
                    <a:lstStyle/>
                    <a:p>
                      <a:r>
                        <a:rPr lang="ru-RU" sz="1400" dirty="0" err="1"/>
                        <a:t>Цеф</a:t>
                      </a:r>
                      <a:r>
                        <a:rPr lang="ru-RU" sz="1400" dirty="0"/>
                        <a:t> 3 порошок 1000 мг, 1 </a:t>
                      </a:r>
                      <a:r>
                        <a:rPr lang="ru-RU" sz="1400" dirty="0" err="1"/>
                        <a:t>шт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950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1449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53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02599"/>
                  </a:ext>
                </a:extLst>
              </a:tr>
              <a:tr h="418549">
                <a:tc>
                  <a:txBody>
                    <a:bodyPr/>
                    <a:lstStyle/>
                    <a:p>
                      <a:r>
                        <a:rPr lang="ru-RU" sz="1400" dirty="0"/>
                        <a:t>Цитовир-3 сироп 0,15 мг, 50 мл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3879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5866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51</a:t>
                      </a:r>
                      <a:endParaRPr lang="x-none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229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1846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3842</TotalTime>
  <Words>2432</Words>
  <Application>Microsoft Office PowerPoint</Application>
  <PresentationFormat>Широкоэкранный</PresentationFormat>
  <Paragraphs>337</Paragraphs>
  <Slides>22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Century Gothic</vt:lpstr>
      <vt:lpstr>Times New Roman</vt:lpstr>
      <vt:lpstr>Wingdings</vt:lpstr>
      <vt:lpstr>Wingdings 3</vt:lpstr>
      <vt:lpstr>Сектор</vt:lpstr>
      <vt:lpstr>1_Тема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Лазарева</dc:creator>
  <cp:lastModifiedBy>Аселгул Таванова</cp:lastModifiedBy>
  <cp:revision>344</cp:revision>
  <cp:lastPrinted>2024-11-07T10:20:03Z</cp:lastPrinted>
  <dcterms:created xsi:type="dcterms:W3CDTF">2024-10-07T12:30:20Z</dcterms:created>
  <dcterms:modified xsi:type="dcterms:W3CDTF">2024-11-08T09:59:17Z</dcterms:modified>
</cp:coreProperties>
</file>